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80" r:id="rId5"/>
    <p:sldId id="281" r:id="rId6"/>
    <p:sldId id="282" r:id="rId7"/>
    <p:sldId id="259" r:id="rId8"/>
    <p:sldId id="283" r:id="rId9"/>
    <p:sldId id="284" r:id="rId10"/>
    <p:sldId id="260" r:id="rId11"/>
    <p:sldId id="285" r:id="rId12"/>
    <p:sldId id="286" r:id="rId13"/>
    <p:sldId id="287" r:id="rId14"/>
    <p:sldId id="261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62" r:id="rId24"/>
    <p:sldId id="296" r:id="rId25"/>
    <p:sldId id="297" r:id="rId26"/>
    <p:sldId id="298" r:id="rId27"/>
    <p:sldId id="263" r:id="rId28"/>
    <p:sldId id="264" r:id="rId29"/>
    <p:sldId id="265" r:id="rId30"/>
    <p:sldId id="299" r:id="rId31"/>
    <p:sldId id="300" r:id="rId32"/>
    <p:sldId id="266" r:id="rId33"/>
    <p:sldId id="301" r:id="rId34"/>
    <p:sldId id="302" r:id="rId35"/>
    <p:sldId id="303" r:id="rId36"/>
    <p:sldId id="304" r:id="rId37"/>
    <p:sldId id="305" r:id="rId38"/>
    <p:sldId id="306" r:id="rId39"/>
    <p:sldId id="267" r:id="rId40"/>
    <p:sldId id="307" r:id="rId41"/>
    <p:sldId id="308" r:id="rId42"/>
    <p:sldId id="309" r:id="rId43"/>
    <p:sldId id="310" r:id="rId44"/>
    <p:sldId id="311" r:id="rId45"/>
    <p:sldId id="312" r:id="rId46"/>
    <p:sldId id="313" r:id="rId47"/>
    <p:sldId id="314" r:id="rId4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6"/>
    <p:restoredTop sz="93077"/>
  </p:normalViewPr>
  <p:slideViewPr>
    <p:cSldViewPr snapToGrid="0" snapToObjects="1">
      <p:cViewPr varScale="1">
        <p:scale>
          <a:sx n="60" d="100"/>
          <a:sy n="60" d="100"/>
        </p:scale>
        <p:origin x="192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77618-B516-9342-ABCA-D3D66D448C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MINISTRY LAUNCH DAY 2022</a:t>
            </a:r>
          </a:p>
        </p:txBody>
      </p:sp>
    </p:spTree>
    <p:extLst>
      <p:ext uri="{BB962C8B-B14F-4D97-AF65-F5344CB8AC3E}">
        <p14:creationId xmlns:p14="http://schemas.microsoft.com/office/powerpoint/2010/main" val="4164869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960235-FE22-C44D-935F-851956F6BC7B}"/>
              </a:ext>
            </a:extLst>
          </p:cNvPr>
          <p:cNvSpPr/>
          <p:nvPr/>
        </p:nvSpPr>
        <p:spPr>
          <a:xfrm>
            <a:off x="577067" y="1691980"/>
            <a:ext cx="95235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should we care about Child Protection?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65451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960235-FE22-C44D-935F-851956F6BC7B}"/>
              </a:ext>
            </a:extLst>
          </p:cNvPr>
          <p:cNvSpPr/>
          <p:nvPr/>
        </p:nvSpPr>
        <p:spPr>
          <a:xfrm>
            <a:off x="577067" y="1691980"/>
            <a:ext cx="95235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should we care about Child Protection? </a:t>
            </a:r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63D3B8-E0AD-5940-AC05-ADAE13ABA362}"/>
              </a:ext>
            </a:extLst>
          </p:cNvPr>
          <p:cNvSpPr/>
          <p:nvPr/>
        </p:nvSpPr>
        <p:spPr>
          <a:xfrm>
            <a:off x="786808" y="2882275"/>
            <a:ext cx="931376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made in the Image of God </a:t>
            </a:r>
          </a:p>
          <a:p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Genesis 1:27- </a:t>
            </a:r>
            <a:r>
              <a:rPr lang="en-US" sz="3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God created man in his own image, in the image of God created he him; male and female created he them.</a:t>
            </a:r>
            <a:r>
              <a:rPr lang="en-AU" sz="3200" i="1" dirty="0"/>
              <a:t> 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263277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960235-FE22-C44D-935F-851956F6BC7B}"/>
              </a:ext>
            </a:extLst>
          </p:cNvPr>
          <p:cNvSpPr/>
          <p:nvPr/>
        </p:nvSpPr>
        <p:spPr>
          <a:xfrm>
            <a:off x="577067" y="1691980"/>
            <a:ext cx="95235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should we care about Child Protection? </a:t>
            </a:r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D92173-050A-F842-8E19-B7E616311E52}"/>
              </a:ext>
            </a:extLst>
          </p:cNvPr>
          <p:cNvSpPr/>
          <p:nvPr/>
        </p:nvSpPr>
        <p:spPr>
          <a:xfrm>
            <a:off x="577067" y="2733971"/>
            <a:ext cx="9574096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nature of God’s kingdom and religion</a:t>
            </a: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James 1:27, Pure religion and undefiled before God 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and the Father is this, To visit the fatherless and widows 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in their affliction, and to keep himself unspotted from 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the world.</a:t>
            </a:r>
            <a:r>
              <a:rPr lang="en-A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20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960235-FE22-C44D-935F-851956F6BC7B}"/>
              </a:ext>
            </a:extLst>
          </p:cNvPr>
          <p:cNvSpPr/>
          <p:nvPr/>
        </p:nvSpPr>
        <p:spPr>
          <a:xfrm>
            <a:off x="577067" y="564929"/>
            <a:ext cx="95235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should we care about Child Protection? </a:t>
            </a:r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3D0856F-FF57-E34F-9BEA-C666A70E49ED}"/>
              </a:ext>
            </a:extLst>
          </p:cNvPr>
          <p:cNvSpPr/>
          <p:nvPr/>
        </p:nvSpPr>
        <p:spPr>
          <a:xfrm>
            <a:off x="576320" y="1462950"/>
            <a:ext cx="11142794" cy="57246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example of Jesus</a:t>
            </a:r>
          </a:p>
          <a:p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/>
              <a:t>Matthew 18:1-6 </a:t>
            </a:r>
            <a:endParaRPr lang="en-AU" sz="2400" dirty="0"/>
          </a:p>
          <a:p>
            <a:r>
              <a:rPr lang="en-US" sz="2400" dirty="0"/>
              <a:t> </a:t>
            </a:r>
            <a:endParaRPr lang="en-AU" sz="2400" dirty="0"/>
          </a:p>
          <a:p>
            <a:r>
              <a:rPr lang="en-US" sz="2300" dirty="0"/>
              <a:t>At the same time came the disciples unto Jesus, saying, Who is the greatest </a:t>
            </a:r>
          </a:p>
          <a:p>
            <a:r>
              <a:rPr lang="en-US" sz="2300" dirty="0"/>
              <a:t>in the kingdom of heaven?</a:t>
            </a:r>
            <a:r>
              <a:rPr lang="en-AU" sz="2300" dirty="0"/>
              <a:t> </a:t>
            </a:r>
            <a:r>
              <a:rPr lang="en-US" sz="2300" dirty="0"/>
              <a:t>And Jesus called a little child unto him, and set </a:t>
            </a:r>
          </a:p>
          <a:p>
            <a:r>
              <a:rPr lang="en-US" sz="2300" dirty="0"/>
              <a:t>him in the midst of them,</a:t>
            </a:r>
            <a:r>
              <a:rPr lang="en-AU" sz="2300" dirty="0"/>
              <a:t> </a:t>
            </a:r>
            <a:r>
              <a:rPr lang="en-US" sz="2300" dirty="0"/>
              <a:t>And said, Verily I say unto you, Except ye be </a:t>
            </a:r>
          </a:p>
          <a:p>
            <a:r>
              <a:rPr lang="en-US" sz="2300" dirty="0"/>
              <a:t>converted, and become as little children, ye shall not enter into the kingdom</a:t>
            </a:r>
          </a:p>
          <a:p>
            <a:r>
              <a:rPr lang="en-US" sz="2300" dirty="0"/>
              <a:t> of heaven. Whosoever therefore shall humble himself as this little child, the </a:t>
            </a:r>
          </a:p>
          <a:p>
            <a:r>
              <a:rPr lang="en-US" sz="2300" dirty="0"/>
              <a:t>same is greatest in the kingdom of heaven.</a:t>
            </a:r>
            <a:r>
              <a:rPr lang="en-AU" sz="2300" dirty="0"/>
              <a:t> </a:t>
            </a:r>
            <a:r>
              <a:rPr lang="en-US" sz="2300" dirty="0"/>
              <a:t>And whoso shall receive one </a:t>
            </a:r>
          </a:p>
          <a:p>
            <a:r>
              <a:rPr lang="en-US" sz="2300" dirty="0"/>
              <a:t>such little child in my name </a:t>
            </a:r>
            <a:r>
              <a:rPr lang="en-US" sz="2300" dirty="0" err="1"/>
              <a:t>receiveth</a:t>
            </a:r>
            <a:r>
              <a:rPr lang="en-US" sz="2300" dirty="0"/>
              <a:t> me.</a:t>
            </a:r>
            <a:r>
              <a:rPr lang="en-AU" sz="2300" dirty="0"/>
              <a:t> </a:t>
            </a:r>
            <a:r>
              <a:rPr lang="en-US" sz="2300" dirty="0"/>
              <a:t>But whoso shall offend one of </a:t>
            </a:r>
          </a:p>
          <a:p>
            <a:r>
              <a:rPr lang="en-US" sz="2300" dirty="0"/>
              <a:t>these little ones which believe in me, it were better for him that a millstone </a:t>
            </a:r>
          </a:p>
          <a:p>
            <a:r>
              <a:rPr lang="en-US" sz="2300" dirty="0"/>
              <a:t>were hanged about his neck, and that he were drowned in the depth of </a:t>
            </a:r>
          </a:p>
          <a:p>
            <a:r>
              <a:rPr lang="en-US" sz="2300" dirty="0"/>
              <a:t>the sea.</a:t>
            </a:r>
            <a:endParaRPr lang="en-AU" sz="2300" dirty="0"/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1989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756B4B-63A7-4A41-9C5D-BA87D69F64EC}"/>
              </a:ext>
            </a:extLst>
          </p:cNvPr>
          <p:cNvSpPr/>
          <p:nvPr/>
        </p:nvSpPr>
        <p:spPr>
          <a:xfrm>
            <a:off x="451254" y="1436800"/>
            <a:ext cx="98946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do churches have child protection issues?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2032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756B4B-63A7-4A41-9C5D-BA87D69F64EC}"/>
              </a:ext>
            </a:extLst>
          </p:cNvPr>
          <p:cNvSpPr/>
          <p:nvPr/>
        </p:nvSpPr>
        <p:spPr>
          <a:xfrm>
            <a:off x="345391" y="458604"/>
            <a:ext cx="98946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do churches have child protection issues? </a:t>
            </a:r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98350CF-9A71-6144-BBCC-F9A27B7C5B54}"/>
              </a:ext>
            </a:extLst>
          </p:cNvPr>
          <p:cNvSpPr/>
          <p:nvPr/>
        </p:nvSpPr>
        <p:spPr>
          <a:xfrm>
            <a:off x="454716" y="1166490"/>
            <a:ext cx="4347087" cy="6718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1- It will never happen to us</a:t>
            </a:r>
          </a:p>
        </p:txBody>
      </p:sp>
    </p:spTree>
    <p:extLst>
      <p:ext uri="{BB962C8B-B14F-4D97-AF65-F5344CB8AC3E}">
        <p14:creationId xmlns:p14="http://schemas.microsoft.com/office/powerpoint/2010/main" val="2322335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756B4B-63A7-4A41-9C5D-BA87D69F64EC}"/>
              </a:ext>
            </a:extLst>
          </p:cNvPr>
          <p:cNvSpPr/>
          <p:nvPr/>
        </p:nvSpPr>
        <p:spPr>
          <a:xfrm>
            <a:off x="345391" y="458604"/>
            <a:ext cx="98946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do churches have child protection issues? </a:t>
            </a:r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98350CF-9A71-6144-BBCC-F9A27B7C5B54}"/>
              </a:ext>
            </a:extLst>
          </p:cNvPr>
          <p:cNvSpPr/>
          <p:nvPr/>
        </p:nvSpPr>
        <p:spPr>
          <a:xfrm>
            <a:off x="454716" y="1166490"/>
            <a:ext cx="9592882" cy="13181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1- It will never happen to us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2- All this child protection stuff is over the top and unnecessary</a:t>
            </a:r>
          </a:p>
        </p:txBody>
      </p:sp>
    </p:spTree>
    <p:extLst>
      <p:ext uri="{BB962C8B-B14F-4D97-AF65-F5344CB8AC3E}">
        <p14:creationId xmlns:p14="http://schemas.microsoft.com/office/powerpoint/2010/main" val="908235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756B4B-63A7-4A41-9C5D-BA87D69F64EC}"/>
              </a:ext>
            </a:extLst>
          </p:cNvPr>
          <p:cNvSpPr/>
          <p:nvPr/>
        </p:nvSpPr>
        <p:spPr>
          <a:xfrm>
            <a:off x="345391" y="458604"/>
            <a:ext cx="98946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do churches have child protection issues? </a:t>
            </a:r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98350CF-9A71-6144-BBCC-F9A27B7C5B54}"/>
              </a:ext>
            </a:extLst>
          </p:cNvPr>
          <p:cNvSpPr/>
          <p:nvPr/>
        </p:nvSpPr>
        <p:spPr>
          <a:xfrm>
            <a:off x="454716" y="1166490"/>
            <a:ext cx="9382633" cy="19645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1- It will never happen to us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2- All this child protection stuff is over the top and unnecessary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3- We have a false perception of what a child abuser looks like</a:t>
            </a:r>
          </a:p>
        </p:txBody>
      </p:sp>
    </p:spTree>
    <p:extLst>
      <p:ext uri="{BB962C8B-B14F-4D97-AF65-F5344CB8AC3E}">
        <p14:creationId xmlns:p14="http://schemas.microsoft.com/office/powerpoint/2010/main" val="31118668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756B4B-63A7-4A41-9C5D-BA87D69F64EC}"/>
              </a:ext>
            </a:extLst>
          </p:cNvPr>
          <p:cNvSpPr/>
          <p:nvPr/>
        </p:nvSpPr>
        <p:spPr>
          <a:xfrm>
            <a:off x="345391" y="458604"/>
            <a:ext cx="98946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do churches have child protection issues? </a:t>
            </a:r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98350CF-9A71-6144-BBCC-F9A27B7C5B54}"/>
              </a:ext>
            </a:extLst>
          </p:cNvPr>
          <p:cNvSpPr/>
          <p:nvPr/>
        </p:nvSpPr>
        <p:spPr>
          <a:xfrm>
            <a:off x="454716" y="1166490"/>
            <a:ext cx="9382633" cy="26108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1- It will never happen to us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2- All this child protection stuff is over the top and unnecessary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3- We have a false perception of what a child abuser looks like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4- Christians are usually nice and often naïve </a:t>
            </a:r>
            <a:endParaRPr lang="en-AU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7118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756B4B-63A7-4A41-9C5D-BA87D69F64EC}"/>
              </a:ext>
            </a:extLst>
          </p:cNvPr>
          <p:cNvSpPr/>
          <p:nvPr/>
        </p:nvSpPr>
        <p:spPr>
          <a:xfrm>
            <a:off x="345391" y="458604"/>
            <a:ext cx="98946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do churches have child protection issues? </a:t>
            </a:r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98350CF-9A71-6144-BBCC-F9A27B7C5B54}"/>
              </a:ext>
            </a:extLst>
          </p:cNvPr>
          <p:cNvSpPr/>
          <p:nvPr/>
        </p:nvSpPr>
        <p:spPr>
          <a:xfrm>
            <a:off x="454716" y="1166490"/>
            <a:ext cx="9382633" cy="32571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1- It will never happen to us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2- All this child protection stuff is over the top and unnecessary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3- We have a false perception of what a child abuser looks like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4- Christians are usually nice and often naïve </a:t>
            </a:r>
            <a:endParaRPr lang="en-A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5- Abuse of Authority</a:t>
            </a:r>
          </a:p>
        </p:txBody>
      </p:sp>
    </p:spTree>
    <p:extLst>
      <p:ext uri="{BB962C8B-B14F-4D97-AF65-F5344CB8AC3E}">
        <p14:creationId xmlns:p14="http://schemas.microsoft.com/office/powerpoint/2010/main" val="1486810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07FCF7-0E5B-BB40-8CFE-6906622DB60A}"/>
              </a:ext>
            </a:extLst>
          </p:cNvPr>
          <p:cNvSpPr/>
          <p:nvPr/>
        </p:nvSpPr>
        <p:spPr>
          <a:xfrm>
            <a:off x="1389320" y="1137432"/>
            <a:ext cx="95267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48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</a:t>
            </a:r>
            <a:endParaRPr lang="en-AU" sz="48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A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2:00-3:00- Primary Teaching Session </a:t>
            </a:r>
            <a:endParaRPr lang="en-A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3:00-3:30- Afternoon Tea </a:t>
            </a:r>
            <a:endParaRPr lang="en-A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4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3:30-4:15- </a:t>
            </a: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Second Teaching Session</a:t>
            </a:r>
            <a:endParaRPr lang="en-A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4216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756B4B-63A7-4A41-9C5D-BA87D69F64EC}"/>
              </a:ext>
            </a:extLst>
          </p:cNvPr>
          <p:cNvSpPr/>
          <p:nvPr/>
        </p:nvSpPr>
        <p:spPr>
          <a:xfrm>
            <a:off x="345391" y="458604"/>
            <a:ext cx="98946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do churches have child protection issues? </a:t>
            </a:r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98350CF-9A71-6144-BBCC-F9A27B7C5B54}"/>
              </a:ext>
            </a:extLst>
          </p:cNvPr>
          <p:cNvSpPr/>
          <p:nvPr/>
        </p:nvSpPr>
        <p:spPr>
          <a:xfrm>
            <a:off x="454716" y="1166490"/>
            <a:ext cx="9382633" cy="39035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1- It will never happen to us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2- All this child protection stuff is over the top and unnecessary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3- We have a false perception of what a child abuser looks like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4- Christians are usually nice and often naïve </a:t>
            </a:r>
            <a:endParaRPr lang="en-A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5- Abuse of Authority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6- Dealing with issues internally </a:t>
            </a:r>
            <a:endParaRPr lang="en-AU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5349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756B4B-63A7-4A41-9C5D-BA87D69F64EC}"/>
              </a:ext>
            </a:extLst>
          </p:cNvPr>
          <p:cNvSpPr/>
          <p:nvPr/>
        </p:nvSpPr>
        <p:spPr>
          <a:xfrm>
            <a:off x="345391" y="458604"/>
            <a:ext cx="98946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do churches have child protection issues? </a:t>
            </a:r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98350CF-9A71-6144-BBCC-F9A27B7C5B54}"/>
              </a:ext>
            </a:extLst>
          </p:cNvPr>
          <p:cNvSpPr/>
          <p:nvPr/>
        </p:nvSpPr>
        <p:spPr>
          <a:xfrm>
            <a:off x="454716" y="1166490"/>
            <a:ext cx="9382633" cy="45498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1- It will never happen to us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2- All this child protection stuff is over the top and unnecessary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3- We have a false perception of what a child abuser looks like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4- Christians are usually nice and often naïve </a:t>
            </a:r>
            <a:endParaRPr lang="en-A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5- Abuse of Authority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6- Dealing with issues internally </a:t>
            </a:r>
            <a:endParaRPr lang="en-A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7- Weak and unbiblical view of grace, justice and repentance</a:t>
            </a:r>
          </a:p>
        </p:txBody>
      </p:sp>
    </p:spTree>
    <p:extLst>
      <p:ext uri="{BB962C8B-B14F-4D97-AF65-F5344CB8AC3E}">
        <p14:creationId xmlns:p14="http://schemas.microsoft.com/office/powerpoint/2010/main" val="21779535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756B4B-63A7-4A41-9C5D-BA87D69F64EC}"/>
              </a:ext>
            </a:extLst>
          </p:cNvPr>
          <p:cNvSpPr/>
          <p:nvPr/>
        </p:nvSpPr>
        <p:spPr>
          <a:xfrm>
            <a:off x="345391" y="458604"/>
            <a:ext cx="98946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do churches have child protection issues? </a:t>
            </a:r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98350CF-9A71-6144-BBCC-F9A27B7C5B54}"/>
              </a:ext>
            </a:extLst>
          </p:cNvPr>
          <p:cNvSpPr/>
          <p:nvPr/>
        </p:nvSpPr>
        <p:spPr>
          <a:xfrm>
            <a:off x="454716" y="1166490"/>
            <a:ext cx="9913868" cy="51961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1- It will never happen to us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2- All this child protection stuff is over the top and unnecessary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3- We have a false perception of what a child abuser looks like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4- Christians are usually nice and often naïve </a:t>
            </a:r>
            <a:endParaRPr lang="en-A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5- Abuse of Authority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6- Dealing with issues internally </a:t>
            </a:r>
            <a:endParaRPr lang="en-A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7- Weak and unbiblical view of grace, justice and repentance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8-Worried it will hinder gospel opportunities or ruin relationships</a:t>
            </a:r>
            <a:endParaRPr lang="en-AU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7070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8AC557E-8D83-D444-9624-B25ECAA52E60}"/>
              </a:ext>
            </a:extLst>
          </p:cNvPr>
          <p:cNvSpPr/>
          <p:nvPr/>
        </p:nvSpPr>
        <p:spPr>
          <a:xfrm>
            <a:off x="603957" y="671254"/>
            <a:ext cx="63695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Common facts about abusers </a:t>
            </a:r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B181057-A6F1-9D44-BFD9-10DACFEF5066}"/>
              </a:ext>
            </a:extLst>
          </p:cNvPr>
          <p:cNvSpPr/>
          <p:nvPr/>
        </p:nvSpPr>
        <p:spPr>
          <a:xfrm>
            <a:off x="603957" y="1543124"/>
            <a:ext cx="4854086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1-Abusers abuse frequently</a:t>
            </a:r>
            <a:r>
              <a:rPr lang="en-A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3372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8AC557E-8D83-D444-9624-B25ECAA52E60}"/>
              </a:ext>
            </a:extLst>
          </p:cNvPr>
          <p:cNvSpPr/>
          <p:nvPr/>
        </p:nvSpPr>
        <p:spPr>
          <a:xfrm>
            <a:off x="603957" y="671254"/>
            <a:ext cx="63695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Common facts about abusers </a:t>
            </a:r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B181057-A6F1-9D44-BFD9-10DACFEF5066}"/>
              </a:ext>
            </a:extLst>
          </p:cNvPr>
          <p:cNvSpPr/>
          <p:nvPr/>
        </p:nvSpPr>
        <p:spPr>
          <a:xfrm>
            <a:off x="603957" y="1543124"/>
            <a:ext cx="4854086" cy="23391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1-Abusers abuse frequently</a:t>
            </a:r>
            <a:r>
              <a:rPr lang="en-A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AU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2-Stranger danger myth</a:t>
            </a: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287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8AC557E-8D83-D444-9624-B25ECAA52E60}"/>
              </a:ext>
            </a:extLst>
          </p:cNvPr>
          <p:cNvSpPr/>
          <p:nvPr/>
        </p:nvSpPr>
        <p:spPr>
          <a:xfrm>
            <a:off x="603957" y="671254"/>
            <a:ext cx="63695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Common facts about abusers </a:t>
            </a:r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B181057-A6F1-9D44-BFD9-10DACFEF5066}"/>
              </a:ext>
            </a:extLst>
          </p:cNvPr>
          <p:cNvSpPr/>
          <p:nvPr/>
        </p:nvSpPr>
        <p:spPr>
          <a:xfrm>
            <a:off x="603957" y="1543124"/>
            <a:ext cx="5984843" cy="43088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1-Abusers abuse frequently</a:t>
            </a:r>
            <a:r>
              <a:rPr lang="en-A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AU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2-Stranger danger myth</a:t>
            </a: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3-There are two types of predators</a:t>
            </a:r>
            <a:endParaRPr lang="en-AU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	-</a:t>
            </a: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Power Predator</a:t>
            </a:r>
          </a:p>
          <a:p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	-Persuasion Predator</a:t>
            </a:r>
          </a:p>
          <a:p>
            <a:endParaRPr lang="en-US" sz="32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3972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8AC557E-8D83-D444-9624-B25ECAA52E60}"/>
              </a:ext>
            </a:extLst>
          </p:cNvPr>
          <p:cNvSpPr/>
          <p:nvPr/>
        </p:nvSpPr>
        <p:spPr>
          <a:xfrm>
            <a:off x="603957" y="671254"/>
            <a:ext cx="63695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Common facts about abusers </a:t>
            </a:r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B181057-A6F1-9D44-BFD9-10DACFEF5066}"/>
              </a:ext>
            </a:extLst>
          </p:cNvPr>
          <p:cNvSpPr/>
          <p:nvPr/>
        </p:nvSpPr>
        <p:spPr>
          <a:xfrm>
            <a:off x="603957" y="1543124"/>
            <a:ext cx="5984843" cy="38164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1-Abusers abuse frequently</a:t>
            </a:r>
            <a:r>
              <a:rPr lang="en-A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AU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2-Stranger danger myth</a:t>
            </a: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3-There are two types of predators</a:t>
            </a:r>
            <a:endParaRPr lang="en-AU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	</a:t>
            </a:r>
            <a:endParaRPr lang="en-US" sz="32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4-Teenagers are often abusers </a:t>
            </a:r>
            <a:endParaRPr lang="en-AU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456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8971388-0311-F548-9C16-6851D78B74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964260"/>
              </p:ext>
            </p:extLst>
          </p:nvPr>
        </p:nvGraphicFramePr>
        <p:xfrm>
          <a:off x="0" y="0"/>
          <a:ext cx="12192001" cy="69018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7581">
                  <a:extLst>
                    <a:ext uri="{9D8B030D-6E8A-4147-A177-3AD203B41FA5}">
                      <a16:colId xmlns:a16="http://schemas.microsoft.com/office/drawing/2014/main" val="968261892"/>
                    </a:ext>
                  </a:extLst>
                </a:gridCol>
                <a:gridCol w="2891039">
                  <a:extLst>
                    <a:ext uri="{9D8B030D-6E8A-4147-A177-3AD203B41FA5}">
                      <a16:colId xmlns:a16="http://schemas.microsoft.com/office/drawing/2014/main" val="3497439349"/>
                    </a:ext>
                  </a:extLst>
                </a:gridCol>
                <a:gridCol w="2471780">
                  <a:extLst>
                    <a:ext uri="{9D8B030D-6E8A-4147-A177-3AD203B41FA5}">
                      <a16:colId xmlns:a16="http://schemas.microsoft.com/office/drawing/2014/main" val="1833622881"/>
                    </a:ext>
                  </a:extLst>
                </a:gridCol>
                <a:gridCol w="2303704">
                  <a:extLst>
                    <a:ext uri="{9D8B030D-6E8A-4147-A177-3AD203B41FA5}">
                      <a16:colId xmlns:a16="http://schemas.microsoft.com/office/drawing/2014/main" val="2248122209"/>
                    </a:ext>
                  </a:extLst>
                </a:gridCol>
                <a:gridCol w="2847897">
                  <a:extLst>
                    <a:ext uri="{9D8B030D-6E8A-4147-A177-3AD203B41FA5}">
                      <a16:colId xmlns:a16="http://schemas.microsoft.com/office/drawing/2014/main" val="3399598930"/>
                    </a:ext>
                  </a:extLst>
                </a:gridCol>
              </a:tblGrid>
              <a:tr h="1784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28" marR="3772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NEGLECT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28" marR="3772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EMOTIONAL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28" marR="3772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PHYISCAL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28" marR="3772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SEXUAL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28" marR="37728" marT="0" marB="0"/>
                </a:tc>
                <a:extLst>
                  <a:ext uri="{0D108BD9-81ED-4DB2-BD59-A6C34878D82A}">
                    <a16:rowId xmlns:a16="http://schemas.microsoft.com/office/drawing/2014/main" val="987872458"/>
                  </a:ext>
                </a:extLst>
              </a:tr>
              <a:tr h="16064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CHILD </a:t>
                      </a:r>
                      <a:endParaRPr lang="en-A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PHYISCAL INDICATORS</a:t>
                      </a:r>
                      <a:endParaRPr lang="en-A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28" marR="377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#consistent hunger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#poor hygiene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#inappropriate dress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#consistent lack of supervision for long periods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unattended physical problems, medical or dental needs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developmental delay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28" marR="377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speech disorders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lags in physical development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#failure to thrive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attempted suicide 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28" marR="377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unexplained welts &amp; bruises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#unexplained burns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unexplained fractures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unexplained lacerations or abrasions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head injuries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human bite marks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premature loss of teeth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28" marR="377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has difficulty walking or sitting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torn, stained or bloody underclothing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pain or itching in genital area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bruises or bleeding around genital area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has recurrent urinary tract infections 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28" marR="37728" marT="0" marB="0"/>
                </a:tc>
                <a:extLst>
                  <a:ext uri="{0D108BD9-81ED-4DB2-BD59-A6C34878D82A}">
                    <a16:rowId xmlns:a16="http://schemas.microsoft.com/office/drawing/2014/main" val="1130304978"/>
                  </a:ext>
                </a:extLst>
              </a:tr>
              <a:tr h="28558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CHILD BEHAVIOURAL INDICATIONS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28" marR="377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begs or steals food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extended stays in school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infrequent attendance at school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#substance abuse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states there is no carer or parent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28" marR="377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# habit disorders (sucking, rocking, biting)</a:t>
                      </a:r>
                      <a:endParaRPr lang="en-A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# low self-esteem</a:t>
                      </a:r>
                      <a:endParaRPr lang="en-A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# difficulty forming positive relationships</a:t>
                      </a:r>
                      <a:endParaRPr lang="en-A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# inability to trust</a:t>
                      </a:r>
                      <a:endParaRPr lang="en-A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# toileting problems</a:t>
                      </a:r>
                      <a:endParaRPr lang="en-A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# neurotic traits (sleep disorders, inhibition of play) </a:t>
                      </a:r>
                      <a:endParaRPr lang="en-A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# apathetic</a:t>
                      </a:r>
                      <a:endParaRPr lang="en-A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# withdrawn</a:t>
                      </a:r>
                      <a:endParaRPr lang="en-A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# reports emotional maltreatment </a:t>
                      </a:r>
                      <a:endParaRPr lang="en-A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28" marR="377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verbally reports abuse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wary of adults and adult contact 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consistent anger, aggression and/or hyperactivity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behavioural extremes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role reversal (child pretends to be an abusive parent) 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#developmental lags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appears frightened of carer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seeks affection from any adult with no discrimination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non-communicative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28" marR="377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aggressive, overt sexual behavior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drawing pictures of people with genitals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premature knowledge of explicit sexual acts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sleep disorders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takes frequent baths or showers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poor peer relations 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wary of physical contact, especially with an adult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onset of bedwetting, nightmares or thumb sucking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self-inflicted injury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28" marR="37728" marT="0" marB="0"/>
                </a:tc>
                <a:extLst>
                  <a:ext uri="{0D108BD9-81ED-4DB2-BD59-A6C34878D82A}">
                    <a16:rowId xmlns:a16="http://schemas.microsoft.com/office/drawing/2014/main" val="762042412"/>
                  </a:ext>
                </a:extLst>
              </a:tr>
              <a:tr h="22172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CARER BEHAVIOURAL INDICATORS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28" marR="377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disorganized chaotic and upsetting home life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feels apathetic and that nothing will change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isolated from friends, relatives, neighbours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cannot be found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expects too much of the child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substance abuse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expose child to unsafe living conditions 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28" marR="377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treats children in family unequally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#does not appear to care about the child’s problems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blames the child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is cold or rejecting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withholds love 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finds nothing good or attractive in the child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demonstrates inconsistent behavior toward the child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28" marR="377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frequent visits with their child or children to health or other services with unexplained or suspicious injuries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explanation of injury offered by the parent is not consistent with the injury 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fears injuring their child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uses excessive discipline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28" marR="377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# very protective or jealous of child</a:t>
                      </a:r>
                      <a:endParaRPr lang="en-A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# extremely protective of family privacy</a:t>
                      </a:r>
                      <a:endParaRPr lang="en-A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# does not allow child to be involved in extra-curricular activities</a:t>
                      </a:r>
                      <a:endParaRPr lang="en-A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# substance abuse</a:t>
                      </a:r>
                      <a:endParaRPr lang="en-A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# geographically and/or socially isolated</a:t>
                      </a:r>
                      <a:endParaRPr lang="en-A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# low self-esteem </a:t>
                      </a:r>
                      <a:endParaRPr lang="en-A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28" marR="37728" marT="0" marB="0"/>
                </a:tc>
                <a:extLst>
                  <a:ext uri="{0D108BD9-81ED-4DB2-BD59-A6C34878D82A}">
                    <a16:rowId xmlns:a16="http://schemas.microsoft.com/office/drawing/2014/main" val="3234179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37339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CC43024-0E60-2842-AB6F-08D3CB8D3F37}"/>
              </a:ext>
            </a:extLst>
          </p:cNvPr>
          <p:cNvSpPr/>
          <p:nvPr/>
        </p:nvSpPr>
        <p:spPr>
          <a:xfrm>
            <a:off x="687571" y="412760"/>
            <a:ext cx="10646735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Grooming </a:t>
            </a:r>
            <a:r>
              <a:rPr lang="en-US" sz="4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Behaviour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endParaRPr lang="en-A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 Identifying children or young people who are emotionally needy</a:t>
            </a:r>
            <a:endParaRPr lang="en-A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 Establishing a relationship with the child or young person’s family</a:t>
            </a:r>
            <a:endParaRPr lang="en-A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 Touching the child or young person in the presence of the family to get them and the family used to the behavior</a:t>
            </a:r>
            <a:endParaRPr lang="en-A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 Initiating contact in situations where no other adult is present or setting up situations where this is the case. </a:t>
            </a:r>
            <a:endParaRPr lang="en-A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 Setting a child or young person apart from peers or siblings as ‘special’</a:t>
            </a:r>
            <a:endParaRPr lang="en-A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 Gaining their affection through gift-giving and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favours</a:t>
            </a:r>
            <a:endParaRPr lang="en-A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 Establishing a ‘peer’ or ‘buddy’ relationship with them. </a:t>
            </a:r>
            <a:endParaRPr lang="en-A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0872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F9521E8-9514-E04F-8920-89366DAD36E0}"/>
              </a:ext>
            </a:extLst>
          </p:cNvPr>
          <p:cNvSpPr/>
          <p:nvPr/>
        </p:nvSpPr>
        <p:spPr>
          <a:xfrm>
            <a:off x="601290" y="1202884"/>
            <a:ext cx="68455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Before</a:t>
            </a:r>
            <a:r>
              <a:rPr lang="en-AU" sz="4000" dirty="0"/>
              <a:t> Ministry Involvement:</a:t>
            </a:r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32A3C13-6C73-764D-83B8-A24366B9C2B4}"/>
              </a:ext>
            </a:extLst>
          </p:cNvPr>
          <p:cNvSpPr/>
          <p:nvPr/>
        </p:nvSpPr>
        <p:spPr>
          <a:xfrm>
            <a:off x="601290" y="2367225"/>
            <a:ext cx="4802597" cy="7546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1- Senior Pastor’s approval </a:t>
            </a:r>
          </a:p>
        </p:txBody>
      </p:sp>
    </p:spTree>
    <p:extLst>
      <p:ext uri="{BB962C8B-B14F-4D97-AF65-F5344CB8AC3E}">
        <p14:creationId xmlns:p14="http://schemas.microsoft.com/office/powerpoint/2010/main" val="3851326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DCE7AC-DC5E-6A42-8A28-F43CBBE43489}"/>
              </a:ext>
            </a:extLst>
          </p:cNvPr>
          <p:cNvSpPr/>
          <p:nvPr/>
        </p:nvSpPr>
        <p:spPr>
          <a:xfrm>
            <a:off x="907435" y="1373004"/>
            <a:ext cx="42653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Defining Abuse: </a:t>
            </a:r>
            <a:endParaRPr lang="en-US" sz="4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610AE73-CA95-0F47-A695-6AB0D3E156B5}"/>
              </a:ext>
            </a:extLst>
          </p:cNvPr>
          <p:cNvSpPr/>
          <p:nvPr/>
        </p:nvSpPr>
        <p:spPr>
          <a:xfrm>
            <a:off x="907435" y="2352857"/>
            <a:ext cx="1026396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Emotional abuse – The chronic attitude or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behaviour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a person, which is directed at a child in his or her care, or, the creation of an emotional environment, which is detrimental to that child’s development.</a:t>
            </a:r>
            <a:endParaRPr lang="en-A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A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4534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F9521E8-9514-E04F-8920-89366DAD36E0}"/>
              </a:ext>
            </a:extLst>
          </p:cNvPr>
          <p:cNvSpPr/>
          <p:nvPr/>
        </p:nvSpPr>
        <p:spPr>
          <a:xfrm>
            <a:off x="601290" y="1202884"/>
            <a:ext cx="68455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Before</a:t>
            </a:r>
            <a:r>
              <a:rPr lang="en-AU" sz="4000" dirty="0"/>
              <a:t> Ministry Involvement:</a:t>
            </a:r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32A3C13-6C73-764D-83B8-A24366B9C2B4}"/>
              </a:ext>
            </a:extLst>
          </p:cNvPr>
          <p:cNvSpPr/>
          <p:nvPr/>
        </p:nvSpPr>
        <p:spPr>
          <a:xfrm>
            <a:off x="601290" y="2367225"/>
            <a:ext cx="4802597" cy="14932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1- Senior Pastor’s approval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2- A Valid WWC</a:t>
            </a:r>
          </a:p>
        </p:txBody>
      </p:sp>
    </p:spTree>
    <p:extLst>
      <p:ext uri="{BB962C8B-B14F-4D97-AF65-F5344CB8AC3E}">
        <p14:creationId xmlns:p14="http://schemas.microsoft.com/office/powerpoint/2010/main" val="1164075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F9521E8-9514-E04F-8920-89366DAD36E0}"/>
              </a:ext>
            </a:extLst>
          </p:cNvPr>
          <p:cNvSpPr/>
          <p:nvPr/>
        </p:nvSpPr>
        <p:spPr>
          <a:xfrm>
            <a:off x="601290" y="1202884"/>
            <a:ext cx="68455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Before</a:t>
            </a:r>
            <a:r>
              <a:rPr lang="en-AU" sz="4000" dirty="0"/>
              <a:t> Ministry Involvement:</a:t>
            </a:r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32A3C13-6C73-764D-83B8-A24366B9C2B4}"/>
              </a:ext>
            </a:extLst>
          </p:cNvPr>
          <p:cNvSpPr/>
          <p:nvPr/>
        </p:nvSpPr>
        <p:spPr>
          <a:xfrm>
            <a:off x="601290" y="2367225"/>
            <a:ext cx="7211654" cy="22319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1- Senior Pastor’s approval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2- A Valid WWC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3- Familiar with our policy and procedures</a:t>
            </a:r>
            <a:endParaRPr lang="en-AU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0711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D34184B-768D-E14A-8981-4382D0B9C3DA}"/>
              </a:ext>
            </a:extLst>
          </p:cNvPr>
          <p:cNvSpPr/>
          <p:nvPr/>
        </p:nvSpPr>
        <p:spPr>
          <a:xfrm>
            <a:off x="791178" y="1054027"/>
            <a:ext cx="49645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 Friday Night:</a:t>
            </a:r>
            <a:r>
              <a:rPr lang="en-AU" sz="4000" dirty="0"/>
              <a:t> </a:t>
            </a:r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1A08FA-B125-9F41-8104-77C36CF3DBD0}"/>
              </a:ext>
            </a:extLst>
          </p:cNvPr>
          <p:cNvSpPr/>
          <p:nvPr/>
        </p:nvSpPr>
        <p:spPr>
          <a:xfrm>
            <a:off x="911916" y="1761913"/>
            <a:ext cx="2318135" cy="6718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1-Entry points </a:t>
            </a:r>
          </a:p>
        </p:txBody>
      </p:sp>
    </p:spTree>
    <p:extLst>
      <p:ext uri="{BB962C8B-B14F-4D97-AF65-F5344CB8AC3E}">
        <p14:creationId xmlns:p14="http://schemas.microsoft.com/office/powerpoint/2010/main" val="16932177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D34184B-768D-E14A-8981-4382D0B9C3DA}"/>
              </a:ext>
            </a:extLst>
          </p:cNvPr>
          <p:cNvSpPr/>
          <p:nvPr/>
        </p:nvSpPr>
        <p:spPr>
          <a:xfrm>
            <a:off x="791178" y="1054027"/>
            <a:ext cx="49645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 Friday Night:</a:t>
            </a:r>
            <a:r>
              <a:rPr lang="en-AU" sz="4000" dirty="0"/>
              <a:t> </a:t>
            </a:r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1A08FA-B125-9F41-8104-77C36CF3DBD0}"/>
              </a:ext>
            </a:extLst>
          </p:cNvPr>
          <p:cNvSpPr/>
          <p:nvPr/>
        </p:nvSpPr>
        <p:spPr>
          <a:xfrm>
            <a:off x="911916" y="1761913"/>
            <a:ext cx="2318135" cy="13181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1-Entry points 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2- Signing In </a:t>
            </a:r>
            <a:endParaRPr lang="en-A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2238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D34184B-768D-E14A-8981-4382D0B9C3DA}"/>
              </a:ext>
            </a:extLst>
          </p:cNvPr>
          <p:cNvSpPr/>
          <p:nvPr/>
        </p:nvSpPr>
        <p:spPr>
          <a:xfrm>
            <a:off x="791178" y="1054027"/>
            <a:ext cx="49645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 Friday Night:</a:t>
            </a:r>
            <a:r>
              <a:rPr lang="en-AU" sz="4000" dirty="0"/>
              <a:t> </a:t>
            </a:r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1A08FA-B125-9F41-8104-77C36CF3DBD0}"/>
              </a:ext>
            </a:extLst>
          </p:cNvPr>
          <p:cNvSpPr/>
          <p:nvPr/>
        </p:nvSpPr>
        <p:spPr>
          <a:xfrm>
            <a:off x="911916" y="1761913"/>
            <a:ext cx="2318135" cy="19645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1-Entry points 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2- Signing In </a:t>
            </a:r>
            <a:endParaRPr lang="en-A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3- Before club </a:t>
            </a:r>
            <a:endParaRPr lang="en-A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8431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D34184B-768D-E14A-8981-4382D0B9C3DA}"/>
              </a:ext>
            </a:extLst>
          </p:cNvPr>
          <p:cNvSpPr/>
          <p:nvPr/>
        </p:nvSpPr>
        <p:spPr>
          <a:xfrm>
            <a:off x="791178" y="1054027"/>
            <a:ext cx="49645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 Friday Night:</a:t>
            </a:r>
            <a:r>
              <a:rPr lang="en-AU" sz="4000" dirty="0"/>
              <a:t> </a:t>
            </a:r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1A08FA-B125-9F41-8104-77C36CF3DBD0}"/>
              </a:ext>
            </a:extLst>
          </p:cNvPr>
          <p:cNvSpPr/>
          <p:nvPr/>
        </p:nvSpPr>
        <p:spPr>
          <a:xfrm>
            <a:off x="911916" y="1761913"/>
            <a:ext cx="2318135" cy="26108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1-Entry points 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2- Signing In </a:t>
            </a:r>
            <a:endParaRPr lang="en-A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3- Before club </a:t>
            </a:r>
            <a:endParaRPr lang="en-A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4-Games time</a:t>
            </a:r>
            <a:endParaRPr lang="en-A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8657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D34184B-768D-E14A-8981-4382D0B9C3DA}"/>
              </a:ext>
            </a:extLst>
          </p:cNvPr>
          <p:cNvSpPr/>
          <p:nvPr/>
        </p:nvSpPr>
        <p:spPr>
          <a:xfrm>
            <a:off x="791178" y="1054027"/>
            <a:ext cx="49645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 Friday Night:</a:t>
            </a:r>
            <a:r>
              <a:rPr lang="en-AU" sz="4000" dirty="0"/>
              <a:t> </a:t>
            </a:r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1A08FA-B125-9F41-8104-77C36CF3DBD0}"/>
              </a:ext>
            </a:extLst>
          </p:cNvPr>
          <p:cNvSpPr/>
          <p:nvPr/>
        </p:nvSpPr>
        <p:spPr>
          <a:xfrm>
            <a:off x="911916" y="1761913"/>
            <a:ext cx="2318135" cy="32571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1-Entry points 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2- Signing In </a:t>
            </a:r>
            <a:endParaRPr lang="en-A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3- Before club </a:t>
            </a:r>
            <a:endParaRPr lang="en-A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4-Games time</a:t>
            </a:r>
            <a:endParaRPr lang="en-A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5- Toilet time </a:t>
            </a:r>
            <a:endParaRPr lang="en-A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9016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D34184B-768D-E14A-8981-4382D0B9C3DA}"/>
              </a:ext>
            </a:extLst>
          </p:cNvPr>
          <p:cNvSpPr/>
          <p:nvPr/>
        </p:nvSpPr>
        <p:spPr>
          <a:xfrm>
            <a:off x="791178" y="1054027"/>
            <a:ext cx="49645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 Friday Night:</a:t>
            </a:r>
            <a:r>
              <a:rPr lang="en-AU" sz="4000" dirty="0"/>
              <a:t> </a:t>
            </a:r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1A08FA-B125-9F41-8104-77C36CF3DBD0}"/>
              </a:ext>
            </a:extLst>
          </p:cNvPr>
          <p:cNvSpPr/>
          <p:nvPr/>
        </p:nvSpPr>
        <p:spPr>
          <a:xfrm>
            <a:off x="911916" y="1761913"/>
            <a:ext cx="2362185" cy="39035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1-Entry points 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2- Signing In </a:t>
            </a:r>
            <a:endParaRPr lang="en-A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3- Before club </a:t>
            </a:r>
            <a:endParaRPr lang="en-A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4-Games time</a:t>
            </a:r>
            <a:endParaRPr lang="en-A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5- Toilet time </a:t>
            </a:r>
            <a:endParaRPr lang="en-A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6-Group times </a:t>
            </a:r>
            <a:endParaRPr lang="en-A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13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D34184B-768D-E14A-8981-4382D0B9C3DA}"/>
              </a:ext>
            </a:extLst>
          </p:cNvPr>
          <p:cNvSpPr/>
          <p:nvPr/>
        </p:nvSpPr>
        <p:spPr>
          <a:xfrm>
            <a:off x="791178" y="1054027"/>
            <a:ext cx="49645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 Friday Night:</a:t>
            </a:r>
            <a:r>
              <a:rPr lang="en-AU" sz="4000" dirty="0"/>
              <a:t> </a:t>
            </a:r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1A08FA-B125-9F41-8104-77C36CF3DBD0}"/>
              </a:ext>
            </a:extLst>
          </p:cNvPr>
          <p:cNvSpPr/>
          <p:nvPr/>
        </p:nvSpPr>
        <p:spPr>
          <a:xfrm>
            <a:off x="911916" y="1761913"/>
            <a:ext cx="2362185" cy="45498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1-Entry points 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2- Signing In </a:t>
            </a:r>
            <a:endParaRPr lang="en-A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3- Before club </a:t>
            </a:r>
            <a:endParaRPr lang="en-A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4-Games time</a:t>
            </a:r>
            <a:endParaRPr lang="en-A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5- Toilet time </a:t>
            </a:r>
            <a:endParaRPr lang="en-A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6-Group times </a:t>
            </a:r>
            <a:endParaRPr lang="en-A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7-Home time</a:t>
            </a:r>
            <a:endParaRPr lang="en-AU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4739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97F5F71-3207-DF4C-B4BE-3E6556F043B8}"/>
              </a:ext>
            </a:extLst>
          </p:cNvPr>
          <p:cNvSpPr/>
          <p:nvPr/>
        </p:nvSpPr>
        <p:spPr>
          <a:xfrm>
            <a:off x="993704" y="1139087"/>
            <a:ext cx="30743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Points:</a:t>
            </a:r>
            <a:r>
              <a:rPr lang="en-AU" sz="4000" dirty="0"/>
              <a:t> </a:t>
            </a:r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2CC0C9-C189-9340-B0D4-D48E7BE38067}"/>
              </a:ext>
            </a:extLst>
          </p:cNvPr>
          <p:cNvSpPr/>
          <p:nvPr/>
        </p:nvSpPr>
        <p:spPr>
          <a:xfrm>
            <a:off x="993704" y="2181078"/>
            <a:ext cx="23198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 Car travel</a:t>
            </a:r>
            <a:r>
              <a:rPr lang="en-AU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63654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DCE7AC-DC5E-6A42-8A28-F43CBBE43489}"/>
              </a:ext>
            </a:extLst>
          </p:cNvPr>
          <p:cNvSpPr/>
          <p:nvPr/>
        </p:nvSpPr>
        <p:spPr>
          <a:xfrm>
            <a:off x="843640" y="1628185"/>
            <a:ext cx="42653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Defining Abuse: </a:t>
            </a:r>
            <a:endParaRPr lang="en-US" sz="4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CB8907-A4CA-C84A-8F12-9FD7CF4CE62F}"/>
              </a:ext>
            </a:extLst>
          </p:cNvPr>
          <p:cNvSpPr/>
          <p:nvPr/>
        </p:nvSpPr>
        <p:spPr>
          <a:xfrm>
            <a:off x="1025635" y="2840297"/>
            <a:ext cx="87343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Physical abuse – Any non-accidental physical injury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43363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97F5F71-3207-DF4C-B4BE-3E6556F043B8}"/>
              </a:ext>
            </a:extLst>
          </p:cNvPr>
          <p:cNvSpPr/>
          <p:nvPr/>
        </p:nvSpPr>
        <p:spPr>
          <a:xfrm>
            <a:off x="993704" y="1139087"/>
            <a:ext cx="30743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Points:</a:t>
            </a:r>
            <a:r>
              <a:rPr lang="en-AU" sz="4000" dirty="0"/>
              <a:t> </a:t>
            </a:r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2CC0C9-C189-9340-B0D4-D48E7BE38067}"/>
              </a:ext>
            </a:extLst>
          </p:cNvPr>
          <p:cNvSpPr/>
          <p:nvPr/>
        </p:nvSpPr>
        <p:spPr>
          <a:xfrm>
            <a:off x="993704" y="2181078"/>
            <a:ext cx="658340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1- Car travel</a:t>
            </a:r>
            <a:r>
              <a:rPr lang="en-A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2-Never allow a child to sit on your lap</a:t>
            </a:r>
          </a:p>
        </p:txBody>
      </p:sp>
    </p:spTree>
    <p:extLst>
      <p:ext uri="{BB962C8B-B14F-4D97-AF65-F5344CB8AC3E}">
        <p14:creationId xmlns:p14="http://schemas.microsoft.com/office/powerpoint/2010/main" val="25274071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97F5F71-3207-DF4C-B4BE-3E6556F043B8}"/>
              </a:ext>
            </a:extLst>
          </p:cNvPr>
          <p:cNvSpPr/>
          <p:nvPr/>
        </p:nvSpPr>
        <p:spPr>
          <a:xfrm>
            <a:off x="993704" y="1139087"/>
            <a:ext cx="30743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Points:</a:t>
            </a:r>
            <a:r>
              <a:rPr lang="en-AU" sz="4000" dirty="0"/>
              <a:t> </a:t>
            </a:r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2CC0C9-C189-9340-B0D4-D48E7BE38067}"/>
              </a:ext>
            </a:extLst>
          </p:cNvPr>
          <p:cNvSpPr/>
          <p:nvPr/>
        </p:nvSpPr>
        <p:spPr>
          <a:xfrm>
            <a:off x="993704" y="2181078"/>
            <a:ext cx="658340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1- Car travel</a:t>
            </a:r>
            <a:r>
              <a:rPr lang="en-A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2-Never allow a child to sit on your lap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3-Don’t be alone with children</a:t>
            </a:r>
            <a:endParaRPr lang="en-AU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9763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97F5F71-3207-DF4C-B4BE-3E6556F043B8}"/>
              </a:ext>
            </a:extLst>
          </p:cNvPr>
          <p:cNvSpPr/>
          <p:nvPr/>
        </p:nvSpPr>
        <p:spPr>
          <a:xfrm>
            <a:off x="993704" y="1139087"/>
            <a:ext cx="30743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Points:</a:t>
            </a:r>
            <a:r>
              <a:rPr lang="en-AU" sz="4000" dirty="0"/>
              <a:t> </a:t>
            </a:r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2CC0C9-C189-9340-B0D4-D48E7BE38067}"/>
              </a:ext>
            </a:extLst>
          </p:cNvPr>
          <p:cNvSpPr/>
          <p:nvPr/>
        </p:nvSpPr>
        <p:spPr>
          <a:xfrm>
            <a:off x="993704" y="2181078"/>
            <a:ext cx="7523406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1- Car travel</a:t>
            </a:r>
            <a:r>
              <a:rPr lang="en-A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2-Never allow a child to sit on your lap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3-Don’t be alone with children</a:t>
            </a:r>
            <a:endParaRPr lang="en-AU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4-Children are never to be left unsupervised</a:t>
            </a:r>
            <a:endParaRPr lang="en-AU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9042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97F5F71-3207-DF4C-B4BE-3E6556F043B8}"/>
              </a:ext>
            </a:extLst>
          </p:cNvPr>
          <p:cNvSpPr/>
          <p:nvPr/>
        </p:nvSpPr>
        <p:spPr>
          <a:xfrm>
            <a:off x="993704" y="1139087"/>
            <a:ext cx="30743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Points:</a:t>
            </a:r>
            <a:r>
              <a:rPr lang="en-AU" sz="4000" dirty="0"/>
              <a:t> </a:t>
            </a:r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2CC0C9-C189-9340-B0D4-D48E7BE38067}"/>
              </a:ext>
            </a:extLst>
          </p:cNvPr>
          <p:cNvSpPr/>
          <p:nvPr/>
        </p:nvSpPr>
        <p:spPr>
          <a:xfrm>
            <a:off x="993704" y="2181078"/>
            <a:ext cx="7523406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1- Car travel</a:t>
            </a:r>
            <a:r>
              <a:rPr lang="en-A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2-Never allow a child to sit on your lap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3-Don’t be alone with children</a:t>
            </a:r>
            <a:endParaRPr lang="en-AU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4-Children are never to be left unsupervised</a:t>
            </a:r>
            <a:endParaRPr lang="en-AU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5-Keep all unused rooms locked</a:t>
            </a:r>
          </a:p>
        </p:txBody>
      </p:sp>
    </p:spTree>
    <p:extLst>
      <p:ext uri="{BB962C8B-B14F-4D97-AF65-F5344CB8AC3E}">
        <p14:creationId xmlns:p14="http://schemas.microsoft.com/office/powerpoint/2010/main" val="372056056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97F5F71-3207-DF4C-B4BE-3E6556F043B8}"/>
              </a:ext>
            </a:extLst>
          </p:cNvPr>
          <p:cNvSpPr/>
          <p:nvPr/>
        </p:nvSpPr>
        <p:spPr>
          <a:xfrm>
            <a:off x="993704" y="1139087"/>
            <a:ext cx="30743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Points:</a:t>
            </a:r>
            <a:r>
              <a:rPr lang="en-AU" sz="4000" dirty="0"/>
              <a:t> </a:t>
            </a:r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2CC0C9-C189-9340-B0D4-D48E7BE38067}"/>
              </a:ext>
            </a:extLst>
          </p:cNvPr>
          <p:cNvSpPr/>
          <p:nvPr/>
        </p:nvSpPr>
        <p:spPr>
          <a:xfrm>
            <a:off x="993704" y="2181078"/>
            <a:ext cx="7523406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1- Car travel</a:t>
            </a:r>
            <a:r>
              <a:rPr lang="en-A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2-Never allow a child to sit on your lap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3-Don’t be alone with children</a:t>
            </a:r>
            <a:endParaRPr lang="en-AU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4-Children are never to be left unsupervised</a:t>
            </a:r>
            <a:endParaRPr lang="en-AU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5-Keep all unused rooms locked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6- Directors Details</a:t>
            </a:r>
          </a:p>
        </p:txBody>
      </p:sp>
    </p:spTree>
    <p:extLst>
      <p:ext uri="{BB962C8B-B14F-4D97-AF65-F5344CB8AC3E}">
        <p14:creationId xmlns:p14="http://schemas.microsoft.com/office/powerpoint/2010/main" val="408055592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97F5F71-3207-DF4C-B4BE-3E6556F043B8}"/>
              </a:ext>
            </a:extLst>
          </p:cNvPr>
          <p:cNvSpPr/>
          <p:nvPr/>
        </p:nvSpPr>
        <p:spPr>
          <a:xfrm>
            <a:off x="993704" y="1139087"/>
            <a:ext cx="30743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Points:</a:t>
            </a:r>
            <a:r>
              <a:rPr lang="en-AU" sz="4000" dirty="0"/>
              <a:t> </a:t>
            </a:r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2CC0C9-C189-9340-B0D4-D48E7BE38067}"/>
              </a:ext>
            </a:extLst>
          </p:cNvPr>
          <p:cNvSpPr/>
          <p:nvPr/>
        </p:nvSpPr>
        <p:spPr>
          <a:xfrm>
            <a:off x="993704" y="2181078"/>
            <a:ext cx="7523406" cy="353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1- Car travel</a:t>
            </a:r>
            <a:r>
              <a:rPr lang="en-A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2-Never allow a child to sit on your lap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3-Don’t be alone with children</a:t>
            </a:r>
            <a:endParaRPr lang="en-AU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4-Children are never to be left unsupervised</a:t>
            </a:r>
            <a:endParaRPr lang="en-AU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5-Keep all unused rooms locked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6- Directors Details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7-Mandotary Reporting </a:t>
            </a:r>
          </a:p>
        </p:txBody>
      </p:sp>
    </p:spTree>
    <p:extLst>
      <p:ext uri="{BB962C8B-B14F-4D97-AF65-F5344CB8AC3E}">
        <p14:creationId xmlns:p14="http://schemas.microsoft.com/office/powerpoint/2010/main" val="13137929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2B0C660-9212-A24C-B12F-195102080828}"/>
              </a:ext>
            </a:extLst>
          </p:cNvPr>
          <p:cNvSpPr/>
          <p:nvPr/>
        </p:nvSpPr>
        <p:spPr>
          <a:xfrm>
            <a:off x="385342" y="1564390"/>
            <a:ext cx="82315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Child Protection – Code of Conduct – Summary </a:t>
            </a:r>
            <a:endParaRPr lang="en-A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62719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0456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DCE7AC-DC5E-6A42-8A28-F43CBBE43489}"/>
              </a:ext>
            </a:extLst>
          </p:cNvPr>
          <p:cNvSpPr/>
          <p:nvPr/>
        </p:nvSpPr>
        <p:spPr>
          <a:xfrm>
            <a:off x="843640" y="1628185"/>
            <a:ext cx="42653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Defining Abuse: </a:t>
            </a:r>
            <a:endParaRPr lang="en-US" sz="4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7D38CF6-8632-5B4E-8E14-82AD4415014D}"/>
              </a:ext>
            </a:extLst>
          </p:cNvPr>
          <p:cNvSpPr/>
          <p:nvPr/>
        </p:nvSpPr>
        <p:spPr>
          <a:xfrm>
            <a:off x="843640" y="2850101"/>
            <a:ext cx="1003713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Sexual abuse – which includes all sexual offences and acts carried out or threatened, any sexual misconduct, which includes grooming, testing the boundaries, inappropriate literature, touching, personal correspondence and so forth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714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DCE7AC-DC5E-6A42-8A28-F43CBBE43489}"/>
              </a:ext>
            </a:extLst>
          </p:cNvPr>
          <p:cNvSpPr/>
          <p:nvPr/>
        </p:nvSpPr>
        <p:spPr>
          <a:xfrm>
            <a:off x="843640" y="1628185"/>
            <a:ext cx="42653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Defining Abuse: </a:t>
            </a:r>
            <a:endParaRPr lang="en-US" sz="4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D95015F-B9A2-B54E-AB00-0B094C0EEA9B}"/>
              </a:ext>
            </a:extLst>
          </p:cNvPr>
          <p:cNvSpPr/>
          <p:nvPr/>
        </p:nvSpPr>
        <p:spPr>
          <a:xfrm>
            <a:off x="843640" y="2797213"/>
            <a:ext cx="101558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Witnessing Domestic Violence - Any abusive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behaviour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used by one partner or family member in a domestic relationship to gain and maintain control over another’s life.</a:t>
            </a:r>
            <a:r>
              <a:rPr lang="en-AU" sz="3200" dirty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65883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D90D0A-F219-CE45-A9E9-596774B43523}"/>
              </a:ext>
            </a:extLst>
          </p:cNvPr>
          <p:cNvSpPr/>
          <p:nvPr/>
        </p:nvSpPr>
        <p:spPr>
          <a:xfrm>
            <a:off x="892552" y="1543124"/>
            <a:ext cx="60743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Church’s Responsibility</a:t>
            </a:r>
            <a:r>
              <a:rPr lang="en-AU" sz="4800" dirty="0"/>
              <a:t> </a:t>
            </a:r>
            <a:endParaRPr lang="en-US" sz="4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0ECCF0A-5397-414B-9FA5-B0775FB6FD53}"/>
              </a:ext>
            </a:extLst>
          </p:cNvPr>
          <p:cNvSpPr/>
          <p:nvPr/>
        </p:nvSpPr>
        <p:spPr>
          <a:xfrm>
            <a:off x="892552" y="2776501"/>
            <a:ext cx="10837262" cy="750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1-Provide a safe environment at church and during the ministry</a:t>
            </a:r>
            <a:r>
              <a:rPr lang="en-AU" sz="3200" dirty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59835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D90D0A-F219-CE45-A9E9-596774B43523}"/>
              </a:ext>
            </a:extLst>
          </p:cNvPr>
          <p:cNvSpPr/>
          <p:nvPr/>
        </p:nvSpPr>
        <p:spPr>
          <a:xfrm>
            <a:off x="892552" y="1543124"/>
            <a:ext cx="60743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Church’s Responsibility</a:t>
            </a:r>
            <a:r>
              <a:rPr lang="en-AU" sz="4800" dirty="0"/>
              <a:t> </a:t>
            </a:r>
            <a:endParaRPr lang="en-US" sz="4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0ECCF0A-5397-414B-9FA5-B0775FB6FD53}"/>
              </a:ext>
            </a:extLst>
          </p:cNvPr>
          <p:cNvSpPr/>
          <p:nvPr/>
        </p:nvSpPr>
        <p:spPr>
          <a:xfrm>
            <a:off x="892552" y="2776501"/>
            <a:ext cx="10723448" cy="14932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1-Provide a safe environment at church and during the ministry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2-Report anything that happens at church</a:t>
            </a:r>
            <a:r>
              <a:rPr lang="en-A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423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D90D0A-F219-CE45-A9E9-596774B43523}"/>
              </a:ext>
            </a:extLst>
          </p:cNvPr>
          <p:cNvSpPr/>
          <p:nvPr/>
        </p:nvSpPr>
        <p:spPr>
          <a:xfrm>
            <a:off x="892552" y="1543124"/>
            <a:ext cx="60743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Church’s Responsibility</a:t>
            </a:r>
            <a:r>
              <a:rPr lang="en-AU" sz="4800" dirty="0"/>
              <a:t> </a:t>
            </a:r>
            <a:endParaRPr lang="en-US" sz="4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0ECCF0A-5397-414B-9FA5-B0775FB6FD53}"/>
              </a:ext>
            </a:extLst>
          </p:cNvPr>
          <p:cNvSpPr/>
          <p:nvPr/>
        </p:nvSpPr>
        <p:spPr>
          <a:xfrm>
            <a:off x="892552" y="2776501"/>
            <a:ext cx="10723448" cy="22283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1-Provide a safe environment at church and during the ministry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2-Report anything that happens at church</a:t>
            </a:r>
            <a:r>
              <a:rPr lang="en-A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3-Report anything that’s happening elsewhere</a:t>
            </a:r>
          </a:p>
        </p:txBody>
      </p:sp>
    </p:spTree>
    <p:extLst>
      <p:ext uri="{BB962C8B-B14F-4D97-AF65-F5344CB8AC3E}">
        <p14:creationId xmlns:p14="http://schemas.microsoft.com/office/powerpoint/2010/main" val="375353778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96</TotalTime>
  <Words>1803</Words>
  <Application>Microsoft Macintosh PowerPoint</Application>
  <PresentationFormat>Widescreen</PresentationFormat>
  <Paragraphs>296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2" baseType="lpstr">
      <vt:lpstr>Arial</vt:lpstr>
      <vt:lpstr>Calibri</vt:lpstr>
      <vt:lpstr>Century Gothic</vt:lpstr>
      <vt:lpstr>Times New Roman</vt:lpstr>
      <vt:lpstr>Vapor Trail</vt:lpstr>
      <vt:lpstr>MINISTRY LAUNCH DAY 2022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MINISTRY LAUNCH DAY 2022</dc:title>
  <dc:creator>Brendan Fischer</dc:creator>
  <cp:lastModifiedBy>Brendan Fischer</cp:lastModifiedBy>
  <cp:revision>10</cp:revision>
  <dcterms:created xsi:type="dcterms:W3CDTF">2022-02-03T02:48:54Z</dcterms:created>
  <dcterms:modified xsi:type="dcterms:W3CDTF">2022-02-05T00:35:43Z</dcterms:modified>
</cp:coreProperties>
</file>